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9"/>
  </p:notesMasterIdLst>
  <p:sldIdLst>
    <p:sldId id="259" r:id="rId3"/>
    <p:sldId id="257" r:id="rId4"/>
    <p:sldId id="261" r:id="rId5"/>
    <p:sldId id="262" r:id="rId6"/>
    <p:sldId id="263" r:id="rId7"/>
    <p:sldId id="258"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80" autoAdjust="0"/>
  </p:normalViewPr>
  <p:slideViewPr>
    <p:cSldViewPr>
      <p:cViewPr varScale="1">
        <p:scale>
          <a:sx n="45" d="100"/>
          <a:sy n="45" d="100"/>
        </p:scale>
        <p:origin x="-202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F157F1-4376-4F68-BE79-7820247934A6}" type="datetimeFigureOut">
              <a:rPr lang="en-US" smtClean="0"/>
              <a:pPr/>
              <a:t>2/25/2018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5F95EF-D44E-4639-80BB-77438E1E7BA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GB" altLang="en-US" b="1" u="sng" dirty="0" smtClean="0"/>
              <a:t>Instruction for Lecturer/</a:t>
            </a:r>
            <a:r>
              <a:rPr lang="en-GB" altLang="en-US" b="1" u="sng" baseline="0" dirty="0" smtClean="0"/>
              <a:t> presenter</a:t>
            </a:r>
          </a:p>
          <a:p>
            <a:pPr eaLnBrk="1" hangingPunct="1"/>
            <a:endParaRPr lang="en-GB" altLang="en-US" b="1" u="sng" baseline="0" dirty="0" smtClean="0"/>
          </a:p>
          <a:p>
            <a:pPr eaLnBrk="1" hangingPunct="1"/>
            <a:r>
              <a:rPr lang="en-GB" altLang="en-US" b="0" u="none" baseline="0" dirty="0" smtClean="0"/>
              <a:t>the following time distribution should be used  for practical exercise:</a:t>
            </a:r>
          </a:p>
          <a:p>
            <a:pPr eaLnBrk="1" hangingPunct="1"/>
            <a:endParaRPr lang="en-GB" altLang="en-US" baseline="0" dirty="0" smtClean="0"/>
          </a:p>
          <a:p>
            <a:pPr marL="228600" indent="-228600" eaLnBrk="1" hangingPunct="1">
              <a:buFont typeface="Arial" pitchFamily="34" charset="0"/>
              <a:buChar char="•"/>
            </a:pPr>
            <a:r>
              <a:rPr lang="en-GB" altLang="en-US" baseline="0" dirty="0" smtClean="0"/>
              <a:t>For group discussion: 25 min time window should be strictly follow.</a:t>
            </a:r>
          </a:p>
          <a:p>
            <a:pPr marL="228600" indent="-228600" eaLnBrk="1" hangingPunct="1">
              <a:buFont typeface="Arial" pitchFamily="34" charset="0"/>
              <a:buChar char="•"/>
            </a:pPr>
            <a:endParaRPr lang="en-GB" altLang="en-US" baseline="0" dirty="0" smtClean="0"/>
          </a:p>
          <a:p>
            <a:pPr marL="228600" indent="-228600" eaLnBrk="1" hangingPunct="1">
              <a:buFont typeface="Arial" pitchFamily="34" charset="0"/>
              <a:buChar char="•"/>
            </a:pPr>
            <a:r>
              <a:rPr lang="en-GB" altLang="en-US" baseline="0" dirty="0" smtClean="0"/>
              <a:t>The maximum no. of groups should not be more than three. </a:t>
            </a:r>
          </a:p>
          <a:p>
            <a:pPr marL="228600" indent="-228600" eaLnBrk="1" hangingPunct="1">
              <a:buFont typeface="Arial" pitchFamily="34" charset="0"/>
              <a:buChar char="•"/>
            </a:pPr>
            <a:endParaRPr lang="en-GB" altLang="en-US" baseline="0" dirty="0" smtClean="0"/>
          </a:p>
          <a:p>
            <a:pPr marL="228600" indent="-228600" eaLnBrk="1" hangingPunct="1">
              <a:buFont typeface="Arial" pitchFamily="34" charset="0"/>
              <a:buChar char="•"/>
            </a:pPr>
            <a:r>
              <a:rPr lang="en-GB" altLang="en-US" baseline="0" dirty="0" smtClean="0"/>
              <a:t>Time for presentation of each group should not be more than 5 min.  </a:t>
            </a:r>
          </a:p>
          <a:p>
            <a:pPr marL="228600" indent="-228600" eaLnBrk="1" hangingPunct="1">
              <a:buFont typeface="Arial" pitchFamily="34" charset="0"/>
              <a:buChar char="•"/>
            </a:pPr>
            <a:endParaRPr lang="en-GB" altLang="en-US" baseline="0" dirty="0" smtClean="0"/>
          </a:p>
          <a:p>
            <a:pPr marL="228600" indent="-228600" eaLnBrk="1" hangingPunct="1">
              <a:buFont typeface="Arial" pitchFamily="34" charset="0"/>
              <a:buChar char="•"/>
            </a:pPr>
            <a:r>
              <a:rPr lang="en-GB" altLang="en-US" baseline="0" dirty="0" smtClean="0"/>
              <a:t>At the end, 5-10 </a:t>
            </a:r>
            <a:r>
              <a:rPr lang="en-GB" altLang="en-US" baseline="0" dirty="0" err="1" smtClean="0"/>
              <a:t>mins</a:t>
            </a:r>
            <a:r>
              <a:rPr lang="en-GB" altLang="en-US" baseline="0" dirty="0" smtClean="0"/>
              <a:t> should be used to discuss /close down the practical exercise.</a:t>
            </a:r>
            <a:endParaRPr lang="en-GB" altLang="en-US" dirty="0" smtClean="0"/>
          </a:p>
          <a:p>
            <a:endParaRPr lang="en-US" dirty="0"/>
          </a:p>
        </p:txBody>
      </p:sp>
      <p:sp>
        <p:nvSpPr>
          <p:cNvPr id="4" name="Slide Number Placeholder 3"/>
          <p:cNvSpPr>
            <a:spLocks noGrp="1"/>
          </p:cNvSpPr>
          <p:nvPr>
            <p:ph type="sldNum" sz="quarter" idx="10"/>
          </p:nvPr>
        </p:nvSpPr>
        <p:spPr/>
        <p:txBody>
          <a:bodyPr/>
          <a:lstStyle/>
          <a:p>
            <a:fld id="{5A5F95EF-D44E-4639-80BB-77438E1E7BA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topic mentioned in this slide may be distributed among the participants. The presenter may also select operational safety topics other than this </a:t>
            </a:r>
            <a:r>
              <a:rPr lang="en-US" baseline="0" dirty="0" smtClean="0"/>
              <a:t>slides. The main theme of this practical exercise is to familiarize the participants with IAEA safety standards and its guidance on different operational safety aspects.  </a:t>
            </a:r>
            <a:endParaRPr lang="en-US" dirty="0"/>
          </a:p>
        </p:txBody>
      </p:sp>
      <p:sp>
        <p:nvSpPr>
          <p:cNvPr id="4" name="Slide Number Placeholder 3"/>
          <p:cNvSpPr>
            <a:spLocks noGrp="1"/>
          </p:cNvSpPr>
          <p:nvPr>
            <p:ph type="sldNum" sz="quarter" idx="10"/>
          </p:nvPr>
        </p:nvSpPr>
        <p:spPr/>
        <p:txBody>
          <a:bodyPr/>
          <a:lstStyle/>
          <a:p>
            <a:fld id="{5A5F95EF-D44E-4639-80BB-77438E1E7BAF}"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xmlns="" val="2627789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The</a:t>
            </a:r>
            <a:r>
              <a:rPr lang="en-US" altLang="en-US" baseline="0" dirty="0" smtClean="0"/>
              <a:t> presenter may develop a list of latest  IAEA safety standards available on the selected topic and then a comparison can be made between what is presented by participants. E.g. in case of Commissioning of NPP the list might be:</a:t>
            </a:r>
          </a:p>
          <a:p>
            <a:pPr eaLnBrk="1" hangingPunct="1"/>
            <a:endParaRPr lang="en-US" altLang="en-US" baseline="0" dirty="0" smtClean="0"/>
          </a:p>
          <a:p>
            <a:pPr marL="228600" indent="-228600" eaLnBrk="1" hangingPunct="1">
              <a:buFont typeface="+mj-lt"/>
              <a:buAutoNum type="arabicPeriod"/>
            </a:pPr>
            <a:r>
              <a:rPr lang="en-US" altLang="en-US" b="0" baseline="0" dirty="0" smtClean="0"/>
              <a:t>Safety of Nuclear Power Plants: Commissioning and Operation Specific Safety Requirements IAEA Safety Standards Series No. SSR-2/2 (Rev. 1)</a:t>
            </a:r>
          </a:p>
          <a:p>
            <a:pPr marL="228600" indent="-228600" eaLnBrk="1" hangingPunct="1">
              <a:buFont typeface="+mj-lt"/>
              <a:buAutoNum type="arabicPeriod"/>
            </a:pPr>
            <a:r>
              <a:rPr lang="en-US" altLang="en-US" b="0" baseline="0" dirty="0" smtClean="0"/>
              <a:t>Commissioning for Nuclear Power  Plants Specific Safety Guide IAEA Safety Standards Series No. SSG-28.  </a:t>
            </a:r>
          </a:p>
          <a:p>
            <a:pPr marL="228600" indent="-228600" eaLnBrk="1" hangingPunct="1">
              <a:buFont typeface="+mj-lt"/>
              <a:buNone/>
            </a:pPr>
            <a:endParaRPr lang="en-US" altLang="en-US" b="0" baseline="0" dirty="0" smtClean="0"/>
          </a:p>
          <a:p>
            <a:pPr marL="228600" indent="-228600" eaLnBrk="1" hangingPunct="1">
              <a:buFont typeface="+mj-lt"/>
              <a:buNone/>
            </a:pPr>
            <a:r>
              <a:rPr lang="en-US" altLang="en-US" b="0" baseline="0" dirty="0" smtClean="0"/>
              <a:t>In addition to this list, participant will also present a brief of the IAEA </a:t>
            </a:r>
            <a:r>
              <a:rPr lang="en-US" altLang="en-US" b="0" baseline="0" smtClean="0"/>
              <a:t>safety standard. </a:t>
            </a:r>
            <a:endParaRPr lang="en-US" altLang="en-US" b="0" baseline="0" dirty="0" smtClean="0"/>
          </a:p>
        </p:txBody>
      </p:sp>
    </p:spTree>
    <p:extLst>
      <p:ext uri="{BB962C8B-B14F-4D97-AF65-F5344CB8AC3E}">
        <p14:creationId xmlns:p14="http://schemas.microsoft.com/office/powerpoint/2010/main" xmlns="" val="2627789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xmlns=""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32308" y="180000"/>
            <a:ext cx="2508796"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049148" y="73946"/>
            <a:ext cx="1846385" cy="1266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TextBox 3"/>
          <p:cNvSpPr txBox="1">
            <a:spLocks noChangeAspect="1"/>
          </p:cNvSpPr>
          <p:nvPr userDrawn="1"/>
        </p:nvSpPr>
        <p:spPr>
          <a:xfrm>
            <a:off x="3987692" y="360003"/>
            <a:ext cx="4818462"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1600" b="1" dirty="0" smtClean="0">
                <a:solidFill>
                  <a:prstClr val="white"/>
                </a:solidFill>
                <a:latin typeface="Calibri" panose="020F0502020204030204" pitchFamily="34" charset="0"/>
              </a:rPr>
              <a:t>Basic Professional Training Course on</a:t>
            </a:r>
            <a:r>
              <a:rPr lang="en-US" sz="1600" b="1" dirty="0" smtClean="0">
                <a:solidFill>
                  <a:prstClr val="white"/>
                </a:solidFill>
                <a:latin typeface="Calibri" panose="020F0502020204030204" pitchFamily="34" charset="0"/>
              </a:rPr>
              <a:t> Nuclear Safety</a:t>
            </a:r>
            <a:endParaRPr lang="hu-HU" sz="1600" b="1" dirty="0" smtClean="0">
              <a:solidFill>
                <a:prstClr val="white"/>
              </a:solidFill>
              <a:latin typeface="Calibri" panose="020F0502020204030204" pitchFamily="34" charset="0"/>
            </a:endParaRPr>
          </a:p>
          <a:p>
            <a:pPr algn="ctr">
              <a:spcBef>
                <a:spcPts val="600"/>
              </a:spcBef>
              <a:spcAft>
                <a:spcPts val="600"/>
              </a:spcAft>
            </a:pPr>
            <a:r>
              <a:rPr lang="hu-HU" sz="1400" dirty="0" smtClean="0">
                <a:solidFill>
                  <a:prstClr val="white"/>
                </a:solidFill>
                <a:latin typeface="Calibri" panose="020F0502020204030204" pitchFamily="34" charset="0"/>
              </a:rPr>
              <a:t>Ghana </a:t>
            </a:r>
            <a:r>
              <a:rPr lang="en-US" sz="1400" dirty="0" smtClean="0">
                <a:solidFill>
                  <a:prstClr val="white"/>
                </a:solidFill>
                <a:latin typeface="Calibri" panose="020F0502020204030204" pitchFamily="34" charset="0"/>
              </a:rPr>
              <a:t>Nuclear Regulatory Authority</a:t>
            </a:r>
            <a:endParaRPr lang="hu-HU" sz="1400" dirty="0" smtClean="0">
              <a:solidFill>
                <a:prstClr val="white"/>
              </a:solidFill>
              <a:latin typeface="Calibri" panose="020F0502020204030204" pitchFamily="34" charset="0"/>
            </a:endParaRPr>
          </a:p>
          <a:p>
            <a:pPr algn="ctr">
              <a:spcBef>
                <a:spcPts val="600"/>
              </a:spcBef>
              <a:spcAft>
                <a:spcPts val="600"/>
              </a:spcAft>
            </a:pPr>
            <a:r>
              <a:rPr lang="hu-HU" sz="1400" dirty="0" smtClean="0">
                <a:solidFill>
                  <a:prstClr val="white"/>
                </a:solidFill>
                <a:latin typeface="Calibri" panose="020F0502020204030204" pitchFamily="34" charset="0"/>
              </a:rPr>
              <a:t>Accra, Ghana</a:t>
            </a:r>
          </a:p>
          <a:p>
            <a:pPr algn="ctr">
              <a:defRPr/>
            </a:pPr>
            <a:r>
              <a:rPr lang="hu-HU" sz="1400" dirty="0" smtClean="0">
                <a:solidFill>
                  <a:prstClr val="white"/>
                </a:solidFill>
                <a:latin typeface="Calibri" panose="020F0502020204030204" pitchFamily="34" charset="0"/>
              </a:rPr>
              <a:t>15-26 January</a:t>
            </a:r>
            <a:r>
              <a:rPr lang="en-GB" sz="1400" dirty="0" smtClean="0">
                <a:solidFill>
                  <a:prstClr val="white"/>
                </a:solidFill>
                <a:latin typeface="Calibri" panose="020F0502020204030204" pitchFamily="34" charset="0"/>
              </a:rPr>
              <a:t> – </a:t>
            </a:r>
            <a:r>
              <a:rPr lang="hu-HU" sz="1400" dirty="0" smtClean="0">
                <a:solidFill>
                  <a:prstClr val="white"/>
                </a:solidFill>
                <a:latin typeface="Calibri" panose="020F0502020204030204" pitchFamily="34" charset="0"/>
              </a:rPr>
              <a:t>19-30 March </a:t>
            </a:r>
            <a:r>
              <a:rPr lang="en-US" sz="1400" dirty="0" smtClean="0">
                <a:solidFill>
                  <a:prstClr val="white"/>
                </a:solidFill>
                <a:latin typeface="Calibri" panose="020F0502020204030204" pitchFamily="34" charset="0"/>
              </a:rPr>
              <a:t>201</a:t>
            </a:r>
            <a:r>
              <a:rPr lang="hu-HU" sz="1400" dirty="0" smtClean="0">
                <a:solidFill>
                  <a:prstClr val="white"/>
                </a:solidFill>
                <a:latin typeface="Calibri" panose="020F0502020204030204" pitchFamily="34" charset="0"/>
              </a:rPr>
              <a:t>8</a:t>
            </a:r>
          </a:p>
        </p:txBody>
      </p:sp>
    </p:spTree>
    <p:extLst>
      <p:ext uri="{BB962C8B-B14F-4D97-AF65-F5344CB8AC3E}">
        <p14:creationId xmlns:p14="http://schemas.microsoft.com/office/powerpoint/2010/main" xmlns=""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a:ln>
            <a:noFill/>
          </a:ln>
        </p:spPr>
      </p:pic>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7698" y="174778"/>
            <a:ext cx="2500459"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071210" y="315435"/>
            <a:ext cx="2010024" cy="971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3"/>
          <p:cNvSpPr txBox="1">
            <a:spLocks noChangeAspect="1"/>
          </p:cNvSpPr>
          <p:nvPr userDrawn="1"/>
        </p:nvSpPr>
        <p:spPr>
          <a:xfrm>
            <a:off x="3987692" y="360001"/>
            <a:ext cx="4818462"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1600" b="1" dirty="0" smtClean="0">
                <a:solidFill>
                  <a:srgbClr val="000000"/>
                </a:solidFill>
                <a:latin typeface="Calibri" panose="020F0502020204030204" pitchFamily="34" charset="0"/>
              </a:rPr>
              <a:t>Basic Professional Training Course on</a:t>
            </a:r>
            <a:r>
              <a:rPr lang="en-US" sz="1600" b="1" dirty="0" smtClean="0">
                <a:solidFill>
                  <a:srgbClr val="000000"/>
                </a:solidFill>
                <a:latin typeface="Calibri" panose="020F0502020204030204" pitchFamily="34" charset="0"/>
              </a:rPr>
              <a:t> Nuclear Safety</a:t>
            </a:r>
            <a:endParaRPr lang="hu-HU" sz="1600" b="1" dirty="0" smtClean="0">
              <a:solidFill>
                <a:srgbClr val="000000"/>
              </a:solidFill>
              <a:latin typeface="Calibri" panose="020F0502020204030204" pitchFamily="34" charset="0"/>
            </a:endParaRPr>
          </a:p>
          <a:p>
            <a:pPr algn="ctr">
              <a:spcBef>
                <a:spcPts val="600"/>
              </a:spcBef>
              <a:spcAft>
                <a:spcPts val="600"/>
              </a:spcAft>
            </a:pPr>
            <a:r>
              <a:rPr lang="hu-HU" sz="1400" dirty="0" smtClean="0">
                <a:solidFill>
                  <a:srgbClr val="000000"/>
                </a:solidFill>
                <a:latin typeface="Calibri" panose="020F0502020204030204" pitchFamily="34" charset="0"/>
              </a:rPr>
              <a:t>Ghana </a:t>
            </a:r>
            <a:r>
              <a:rPr lang="en-US" sz="1400" dirty="0" smtClean="0">
                <a:solidFill>
                  <a:srgbClr val="000000"/>
                </a:solidFill>
                <a:latin typeface="Calibri" panose="020F0502020204030204" pitchFamily="34" charset="0"/>
              </a:rPr>
              <a:t>Nuclear Regulatory Authority</a:t>
            </a:r>
            <a:endParaRPr lang="hu-HU" sz="1400" dirty="0" smtClean="0">
              <a:solidFill>
                <a:srgbClr val="000000"/>
              </a:solidFill>
              <a:latin typeface="Calibri" panose="020F0502020204030204" pitchFamily="34" charset="0"/>
            </a:endParaRPr>
          </a:p>
          <a:p>
            <a:pPr algn="ctr">
              <a:spcBef>
                <a:spcPts val="600"/>
              </a:spcBef>
              <a:spcAft>
                <a:spcPts val="600"/>
              </a:spcAft>
            </a:pPr>
            <a:r>
              <a:rPr lang="hu-HU" sz="1400" dirty="0" smtClean="0">
                <a:solidFill>
                  <a:srgbClr val="000000"/>
                </a:solidFill>
                <a:latin typeface="Calibri" panose="020F0502020204030204" pitchFamily="34" charset="0"/>
              </a:rPr>
              <a:t>Accra, Ghana</a:t>
            </a:r>
          </a:p>
          <a:p>
            <a:pPr algn="ctr">
              <a:defRPr/>
            </a:pPr>
            <a:r>
              <a:rPr lang="hu-HU" sz="1400" dirty="0" smtClean="0">
                <a:solidFill>
                  <a:srgbClr val="000000"/>
                </a:solidFill>
                <a:latin typeface="Calibri" panose="020F0502020204030204" pitchFamily="34" charset="0"/>
              </a:rPr>
              <a:t>15-26 January</a:t>
            </a:r>
            <a:r>
              <a:rPr lang="en-GB" sz="1400" dirty="0" smtClean="0">
                <a:solidFill>
                  <a:srgbClr val="000000"/>
                </a:solidFill>
                <a:latin typeface="Calibri" panose="020F0502020204030204" pitchFamily="34" charset="0"/>
              </a:rPr>
              <a:t> – </a:t>
            </a:r>
            <a:r>
              <a:rPr lang="hu-HU" sz="1400" dirty="0" smtClean="0">
                <a:solidFill>
                  <a:srgbClr val="000000"/>
                </a:solidFill>
                <a:latin typeface="Calibri" panose="020F0502020204030204" pitchFamily="34" charset="0"/>
              </a:rPr>
              <a:t>19-30 March </a:t>
            </a:r>
            <a:r>
              <a:rPr lang="en-US" sz="1400" dirty="0" smtClean="0">
                <a:solidFill>
                  <a:srgbClr val="000000"/>
                </a:solidFill>
                <a:latin typeface="Calibri" panose="020F0502020204030204" pitchFamily="34" charset="0"/>
              </a:rPr>
              <a:t>201</a:t>
            </a:r>
            <a:r>
              <a:rPr lang="hu-HU" sz="1400" dirty="0" smtClean="0">
                <a:solidFill>
                  <a:srgbClr val="000000"/>
                </a:solidFill>
                <a:latin typeface="Calibri" panose="020F0502020204030204" pitchFamily="34" charset="0"/>
              </a:rPr>
              <a:t>8</a:t>
            </a:r>
          </a:p>
        </p:txBody>
      </p:sp>
    </p:spTree>
    <p:extLst>
      <p:ext uri="{BB962C8B-B14F-4D97-AF65-F5344CB8AC3E}">
        <p14:creationId xmlns:p14="http://schemas.microsoft.com/office/powerpoint/2010/main" xmlns="" val="209180327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66154" y="1259999"/>
            <a:ext cx="432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2308" y="1260000"/>
            <a:ext cx="432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5" name="Footer Placeholder 14"/>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6" name="Slide Number Placeholder 15"/>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26822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66154" y="1260000"/>
            <a:ext cx="432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66154" y="1800000"/>
            <a:ext cx="432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52308" y="1260000"/>
            <a:ext cx="432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52308" y="1800000"/>
            <a:ext cx="432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7" name="Footer Placeholder 16"/>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8" name="Slide Number Placeholder 17"/>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83371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147692" y="6480000"/>
            <a:ext cx="2326154" cy="252000"/>
          </a:xfrm>
        </p:spPr>
        <p:txBody>
          <a:bodyPr/>
          <a:lstStyle>
            <a:lvl1pPr algn="ctr">
              <a:defRPr/>
            </a:lvl1pPr>
          </a:lstStyle>
          <a:p>
            <a:r>
              <a:rPr lang="en-US" dirty="0" smtClean="0">
                <a:solidFill>
                  <a:srgbClr val="3366CC"/>
                </a:solidFill>
              </a:rPr>
              <a:t>15-26 January - 19-30 March 2018</a:t>
            </a:r>
            <a:endParaRPr lang="en-US" dirty="0">
              <a:solidFill>
                <a:srgbClr val="3366CC"/>
              </a:solidFill>
            </a:endParaRPr>
          </a:p>
        </p:txBody>
      </p:sp>
      <p:sp>
        <p:nvSpPr>
          <p:cNvPr id="10" name="Footer Placeholder 9"/>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1" name="Slide Number Placeholder 10"/>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192189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2" name="Footer Placeholder 11"/>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3" name="Slide Number Placeholder 12"/>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07150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166154" y="1259999"/>
            <a:ext cx="8806154" cy="5099858"/>
          </a:xfrm>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dirty="0" smtClean="0">
                <a:solidFill>
                  <a:srgbClr val="3366CC"/>
                </a:solidFill>
              </a:rPr>
              <a:t>15-26 January - 19-30 March 2018</a:t>
            </a:r>
            <a:endParaRPr lang="en-US" dirty="0">
              <a:solidFill>
                <a:srgbClr val="3366CC"/>
              </a:solidFill>
            </a:endParaRPr>
          </a:p>
        </p:txBody>
      </p:sp>
      <p:sp>
        <p:nvSpPr>
          <p:cNvPr id="15" name="Slide Number Placeholder 14"/>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
        <p:nvSpPr>
          <p:cNvPr id="7" name="Footer Placeholder 13"/>
          <p:cNvSpPr txBox="1">
            <a:spLocks/>
          </p:cNvSpPr>
          <p:nvPr userDrawn="1"/>
        </p:nvSpPr>
        <p:spPr bwMode="white">
          <a:xfrm>
            <a:off x="3087218" y="6427685"/>
            <a:ext cx="3325145" cy="375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defRPr sz="1200"/>
            </a:lvl1pPr>
          </a:lstStyle>
          <a:p>
            <a:pPr>
              <a:defRPr/>
            </a:pPr>
            <a:r>
              <a:rPr lang="en-GB" kern="0" dirty="0" smtClean="0">
                <a:solidFill>
                  <a:srgbClr val="003399"/>
                </a:solidFill>
                <a:latin typeface="Calibri" pitchFamily="34" charset="0"/>
                <a:cs typeface="Calibri" pitchFamily="34" charset="0"/>
              </a:rPr>
              <a:t>Operational safety including operational feedback</a:t>
            </a:r>
            <a:endParaRPr lang="en-US" dirty="0">
              <a:solidFill>
                <a:srgbClr val="3366CC"/>
              </a:solidFill>
              <a:latin typeface="Calibri" pitchFamily="34" charset="0"/>
              <a:cs typeface="Calibri" pitchFamily="34" charset="0"/>
            </a:endParaRPr>
          </a:p>
        </p:txBody>
      </p:sp>
    </p:spTree>
    <p:extLst>
      <p:ext uri="{BB962C8B-B14F-4D97-AF65-F5344CB8AC3E}">
        <p14:creationId xmlns:p14="http://schemas.microsoft.com/office/powerpoint/2010/main" xmlns=""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a:ln>
            <a:noFill/>
          </a:ln>
        </p:spPr>
      </p:pic>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7699" y="174778"/>
            <a:ext cx="2500459"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071210" y="315435"/>
            <a:ext cx="2010024" cy="971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3"/>
          <p:cNvSpPr txBox="1">
            <a:spLocks noChangeAspect="1"/>
          </p:cNvSpPr>
          <p:nvPr userDrawn="1"/>
        </p:nvSpPr>
        <p:spPr>
          <a:xfrm>
            <a:off x="3987692" y="360003"/>
            <a:ext cx="4818462"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1600" b="1" dirty="0" smtClean="0">
                <a:solidFill>
                  <a:srgbClr val="000000"/>
                </a:solidFill>
                <a:latin typeface="Calibri" panose="020F0502020204030204" pitchFamily="34" charset="0"/>
              </a:rPr>
              <a:t>Basic Professional Training Course on</a:t>
            </a:r>
            <a:r>
              <a:rPr lang="en-US" sz="1600" b="1" dirty="0" smtClean="0">
                <a:solidFill>
                  <a:srgbClr val="000000"/>
                </a:solidFill>
                <a:latin typeface="Calibri" panose="020F0502020204030204" pitchFamily="34" charset="0"/>
              </a:rPr>
              <a:t> Nuclear Safety</a:t>
            </a:r>
            <a:endParaRPr lang="hu-HU" sz="1600" b="1" dirty="0" smtClean="0">
              <a:solidFill>
                <a:srgbClr val="000000"/>
              </a:solidFill>
              <a:latin typeface="Calibri" panose="020F0502020204030204" pitchFamily="34" charset="0"/>
            </a:endParaRPr>
          </a:p>
          <a:p>
            <a:pPr algn="ctr">
              <a:spcBef>
                <a:spcPts val="600"/>
              </a:spcBef>
              <a:spcAft>
                <a:spcPts val="600"/>
              </a:spcAft>
            </a:pPr>
            <a:r>
              <a:rPr lang="hu-HU" sz="1400" dirty="0" smtClean="0">
                <a:solidFill>
                  <a:srgbClr val="000000"/>
                </a:solidFill>
                <a:latin typeface="Calibri" panose="020F0502020204030204" pitchFamily="34" charset="0"/>
              </a:rPr>
              <a:t>Ghana </a:t>
            </a:r>
            <a:r>
              <a:rPr lang="en-US" sz="1400" dirty="0" smtClean="0">
                <a:solidFill>
                  <a:srgbClr val="000000"/>
                </a:solidFill>
                <a:latin typeface="Calibri" panose="020F0502020204030204" pitchFamily="34" charset="0"/>
              </a:rPr>
              <a:t>Nuclear Regulatory Authority</a:t>
            </a:r>
            <a:endParaRPr lang="hu-HU" sz="1400" dirty="0" smtClean="0">
              <a:solidFill>
                <a:srgbClr val="000000"/>
              </a:solidFill>
              <a:latin typeface="Calibri" panose="020F0502020204030204" pitchFamily="34" charset="0"/>
            </a:endParaRPr>
          </a:p>
          <a:p>
            <a:pPr algn="ctr">
              <a:spcBef>
                <a:spcPts val="600"/>
              </a:spcBef>
              <a:spcAft>
                <a:spcPts val="600"/>
              </a:spcAft>
            </a:pPr>
            <a:r>
              <a:rPr lang="hu-HU" sz="1400" dirty="0" smtClean="0">
                <a:solidFill>
                  <a:srgbClr val="000000"/>
                </a:solidFill>
                <a:latin typeface="Calibri" panose="020F0502020204030204" pitchFamily="34" charset="0"/>
              </a:rPr>
              <a:t>Accra, Ghana</a:t>
            </a:r>
          </a:p>
          <a:p>
            <a:pPr algn="ctr">
              <a:defRPr/>
            </a:pPr>
            <a:r>
              <a:rPr lang="hu-HU" sz="1400" dirty="0" smtClean="0">
                <a:solidFill>
                  <a:srgbClr val="000000"/>
                </a:solidFill>
                <a:latin typeface="Calibri" panose="020F0502020204030204" pitchFamily="34" charset="0"/>
              </a:rPr>
              <a:t>15-26 January</a:t>
            </a:r>
            <a:r>
              <a:rPr lang="en-GB" sz="1400" dirty="0" smtClean="0">
                <a:solidFill>
                  <a:srgbClr val="000000"/>
                </a:solidFill>
                <a:latin typeface="Calibri" panose="020F0502020204030204" pitchFamily="34" charset="0"/>
              </a:rPr>
              <a:t> – </a:t>
            </a:r>
            <a:r>
              <a:rPr lang="hu-HU" sz="1400" dirty="0" smtClean="0">
                <a:solidFill>
                  <a:srgbClr val="000000"/>
                </a:solidFill>
                <a:latin typeface="Calibri" panose="020F0502020204030204" pitchFamily="34" charset="0"/>
              </a:rPr>
              <a:t>19-30 March </a:t>
            </a:r>
            <a:r>
              <a:rPr lang="en-US" sz="1400" dirty="0" smtClean="0">
                <a:solidFill>
                  <a:srgbClr val="000000"/>
                </a:solidFill>
                <a:latin typeface="Calibri" panose="020F0502020204030204" pitchFamily="34" charset="0"/>
              </a:rPr>
              <a:t>201</a:t>
            </a:r>
            <a:r>
              <a:rPr lang="hu-HU" sz="1400" dirty="0" smtClean="0">
                <a:solidFill>
                  <a:srgbClr val="000000"/>
                </a:solidFill>
                <a:latin typeface="Calibri" panose="020F0502020204030204" pitchFamily="34" charset="0"/>
              </a:rPr>
              <a:t>8</a:t>
            </a:r>
          </a:p>
        </p:txBody>
      </p:sp>
    </p:spTree>
    <p:extLst>
      <p:ext uri="{BB962C8B-B14F-4D97-AF65-F5344CB8AC3E}">
        <p14:creationId xmlns:p14="http://schemas.microsoft.com/office/powerpoint/2010/main" xmlns=""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66154" y="1259999"/>
            <a:ext cx="432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2308" y="1260000"/>
            <a:ext cx="432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5" name="Footer Placeholder 14"/>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6" name="Slide Number Placeholder 15"/>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66154" y="1260000"/>
            <a:ext cx="432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66154" y="1800000"/>
            <a:ext cx="432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52308" y="1260000"/>
            <a:ext cx="432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52308" y="1800000"/>
            <a:ext cx="432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7" name="Footer Placeholder 16"/>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8" name="Slide Number Placeholder 17"/>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147692" y="6480000"/>
            <a:ext cx="2326154" cy="252000"/>
          </a:xfrm>
        </p:spPr>
        <p:txBody>
          <a:bodyPr/>
          <a:lstStyle>
            <a:lvl1pPr algn="ctr">
              <a:defRPr/>
            </a:lvl1pPr>
          </a:lstStyle>
          <a:p>
            <a:r>
              <a:rPr lang="en-US" dirty="0" smtClean="0">
                <a:solidFill>
                  <a:srgbClr val="3366CC"/>
                </a:solidFill>
              </a:rPr>
              <a:t>15-26 January - 19-30 March 2018</a:t>
            </a:r>
            <a:endParaRPr lang="en-US" dirty="0">
              <a:solidFill>
                <a:srgbClr val="3366CC"/>
              </a:solidFill>
            </a:endParaRPr>
          </a:p>
        </p:txBody>
      </p:sp>
      <p:sp>
        <p:nvSpPr>
          <p:cNvPr id="10" name="Footer Placeholder 9"/>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1" name="Slide Number Placeholder 10"/>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smtClean="0">
                <a:solidFill>
                  <a:srgbClr val="3366CC"/>
                </a:solidFill>
              </a:rPr>
              <a:t>15-26 January - 19-30 March 2018</a:t>
            </a:r>
            <a:endParaRPr lang="en-US" dirty="0">
              <a:solidFill>
                <a:srgbClr val="3366CC"/>
              </a:solidFill>
            </a:endParaRPr>
          </a:p>
        </p:txBody>
      </p:sp>
      <p:sp>
        <p:nvSpPr>
          <p:cNvPr id="12" name="Footer Placeholder 11"/>
          <p:cNvSpPr>
            <a:spLocks noGrp="1"/>
          </p:cNvSpPr>
          <p:nvPr>
            <p:ph type="ftr" sz="quarter" idx="11"/>
          </p:nvPr>
        </p:nvSpPr>
        <p:spPr/>
        <p:txBody>
          <a:bodyPr/>
          <a:lstStyle>
            <a:lvl1pPr algn="l">
              <a:defRPr/>
            </a:lvl1pPr>
          </a:lstStyle>
          <a:p>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3" name="Slide Number Placeholder 12"/>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Tree>
    <p:extLst>
      <p:ext uri="{BB962C8B-B14F-4D97-AF65-F5344CB8AC3E}">
        <p14:creationId xmlns:p14="http://schemas.microsoft.com/office/powerpoint/2010/main" xmlns="" val="107150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32308" y="180000"/>
            <a:ext cx="2508796"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049147" y="73944"/>
            <a:ext cx="1846385" cy="1266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TextBox 3"/>
          <p:cNvSpPr txBox="1">
            <a:spLocks noChangeAspect="1"/>
          </p:cNvSpPr>
          <p:nvPr userDrawn="1"/>
        </p:nvSpPr>
        <p:spPr>
          <a:xfrm>
            <a:off x="3987692" y="360001"/>
            <a:ext cx="4818462"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1600" b="1" dirty="0" smtClean="0">
                <a:solidFill>
                  <a:prstClr val="white"/>
                </a:solidFill>
                <a:latin typeface="Calibri" panose="020F0502020204030204" pitchFamily="34" charset="0"/>
              </a:rPr>
              <a:t>Basic Professional Training Course on</a:t>
            </a:r>
            <a:r>
              <a:rPr lang="en-US" sz="1600" b="1" dirty="0" smtClean="0">
                <a:solidFill>
                  <a:prstClr val="white"/>
                </a:solidFill>
                <a:latin typeface="Calibri" panose="020F0502020204030204" pitchFamily="34" charset="0"/>
              </a:rPr>
              <a:t> Nuclear Safety</a:t>
            </a:r>
            <a:endParaRPr lang="hu-HU" sz="1600" b="1" dirty="0" smtClean="0">
              <a:solidFill>
                <a:prstClr val="white"/>
              </a:solidFill>
              <a:latin typeface="Calibri" panose="020F0502020204030204" pitchFamily="34" charset="0"/>
            </a:endParaRPr>
          </a:p>
          <a:p>
            <a:pPr algn="ctr">
              <a:spcBef>
                <a:spcPts val="600"/>
              </a:spcBef>
              <a:spcAft>
                <a:spcPts val="600"/>
              </a:spcAft>
            </a:pPr>
            <a:r>
              <a:rPr lang="hu-HU" sz="1400" dirty="0" smtClean="0">
                <a:solidFill>
                  <a:prstClr val="white"/>
                </a:solidFill>
                <a:latin typeface="Calibri" panose="020F0502020204030204" pitchFamily="34" charset="0"/>
              </a:rPr>
              <a:t>Ghana </a:t>
            </a:r>
            <a:r>
              <a:rPr lang="en-US" sz="1400" dirty="0" smtClean="0">
                <a:solidFill>
                  <a:prstClr val="white"/>
                </a:solidFill>
                <a:latin typeface="Calibri" panose="020F0502020204030204" pitchFamily="34" charset="0"/>
              </a:rPr>
              <a:t>Nuclear Regulatory Authority</a:t>
            </a:r>
            <a:endParaRPr lang="hu-HU" sz="1400" dirty="0" smtClean="0">
              <a:solidFill>
                <a:prstClr val="white"/>
              </a:solidFill>
              <a:latin typeface="Calibri" panose="020F0502020204030204" pitchFamily="34" charset="0"/>
            </a:endParaRPr>
          </a:p>
          <a:p>
            <a:pPr algn="ctr">
              <a:spcBef>
                <a:spcPts val="600"/>
              </a:spcBef>
              <a:spcAft>
                <a:spcPts val="600"/>
              </a:spcAft>
            </a:pPr>
            <a:r>
              <a:rPr lang="hu-HU" sz="1400" dirty="0" smtClean="0">
                <a:solidFill>
                  <a:prstClr val="white"/>
                </a:solidFill>
                <a:latin typeface="Calibri" panose="020F0502020204030204" pitchFamily="34" charset="0"/>
              </a:rPr>
              <a:t>Accra, Ghana</a:t>
            </a:r>
          </a:p>
          <a:p>
            <a:pPr algn="ctr">
              <a:defRPr/>
            </a:pPr>
            <a:r>
              <a:rPr lang="hu-HU" sz="1400" dirty="0" smtClean="0">
                <a:solidFill>
                  <a:prstClr val="white"/>
                </a:solidFill>
                <a:latin typeface="Calibri" panose="020F0502020204030204" pitchFamily="34" charset="0"/>
              </a:rPr>
              <a:t>15-26 January</a:t>
            </a:r>
            <a:r>
              <a:rPr lang="en-GB" sz="1400" dirty="0" smtClean="0">
                <a:solidFill>
                  <a:prstClr val="white"/>
                </a:solidFill>
                <a:latin typeface="Calibri" panose="020F0502020204030204" pitchFamily="34" charset="0"/>
              </a:rPr>
              <a:t> – </a:t>
            </a:r>
            <a:r>
              <a:rPr lang="hu-HU" sz="1400" dirty="0" smtClean="0">
                <a:solidFill>
                  <a:prstClr val="white"/>
                </a:solidFill>
                <a:latin typeface="Calibri" panose="020F0502020204030204" pitchFamily="34" charset="0"/>
              </a:rPr>
              <a:t>19-30 March </a:t>
            </a:r>
            <a:r>
              <a:rPr lang="en-US" sz="1400" dirty="0" smtClean="0">
                <a:solidFill>
                  <a:prstClr val="white"/>
                </a:solidFill>
                <a:latin typeface="Calibri" panose="020F0502020204030204" pitchFamily="34" charset="0"/>
              </a:rPr>
              <a:t>201</a:t>
            </a:r>
            <a:r>
              <a:rPr lang="hu-HU" sz="1400" dirty="0" smtClean="0">
                <a:solidFill>
                  <a:prstClr val="white"/>
                </a:solidFill>
                <a:latin typeface="Calibri" panose="020F0502020204030204" pitchFamily="34" charset="0"/>
              </a:rPr>
              <a:t>8</a:t>
            </a:r>
          </a:p>
        </p:txBody>
      </p:sp>
    </p:spTree>
    <p:extLst>
      <p:ext uri="{BB962C8B-B14F-4D97-AF65-F5344CB8AC3E}">
        <p14:creationId xmlns:p14="http://schemas.microsoft.com/office/powerpoint/2010/main" xmlns="" val="317893433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166154" y="1259999"/>
            <a:ext cx="8806154" cy="5099858"/>
          </a:xfrm>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dirty="0" smtClean="0">
                <a:solidFill>
                  <a:srgbClr val="3366CC"/>
                </a:solidFill>
              </a:rPr>
              <a:t>15-26 January - 19-30 March 2018</a:t>
            </a:r>
            <a:endParaRPr lang="en-US" dirty="0">
              <a:solidFill>
                <a:srgbClr val="3366CC"/>
              </a:solidFill>
            </a:endParaRPr>
          </a:p>
        </p:txBody>
      </p:sp>
      <p:sp>
        <p:nvSpPr>
          <p:cNvPr id="15" name="Slide Number Placeholder 14"/>
          <p:cNvSpPr>
            <a:spLocks noGrp="1"/>
          </p:cNvSpPr>
          <p:nvPr>
            <p:ph type="sldNum" sz="quarter" idx="12"/>
          </p:nvPr>
        </p:nvSpPr>
        <p:spPr/>
        <p:txBody>
          <a:bodyPr/>
          <a:lstStyle/>
          <a:p>
            <a:fld id="{23A0628E-C12F-4F8C-9895-BCD5E30100D3}" type="slidenum">
              <a:rPr lang="en-US" smtClean="0">
                <a:solidFill>
                  <a:srgbClr val="3366CC"/>
                </a:solidFill>
              </a:rPr>
              <a:pPr/>
              <a:t>‹#›</a:t>
            </a:fld>
            <a:endParaRPr lang="en-US" dirty="0">
              <a:solidFill>
                <a:srgbClr val="3366CC"/>
              </a:solidFill>
            </a:endParaRPr>
          </a:p>
        </p:txBody>
      </p:sp>
      <p:sp>
        <p:nvSpPr>
          <p:cNvPr id="7" name="Footer Placeholder 13"/>
          <p:cNvSpPr txBox="1">
            <a:spLocks/>
          </p:cNvSpPr>
          <p:nvPr userDrawn="1"/>
        </p:nvSpPr>
        <p:spPr bwMode="white">
          <a:xfrm>
            <a:off x="3087217" y="6427683"/>
            <a:ext cx="3325145" cy="375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defRPr sz="1200"/>
            </a:lvl1pPr>
          </a:lstStyle>
          <a:p>
            <a:pPr>
              <a:defRPr/>
            </a:pPr>
            <a:r>
              <a:rPr lang="en-GB" kern="0" dirty="0" smtClean="0">
                <a:solidFill>
                  <a:srgbClr val="003399"/>
                </a:solidFill>
                <a:latin typeface="Calibri" pitchFamily="34" charset="0"/>
                <a:cs typeface="Calibri" pitchFamily="34" charset="0"/>
              </a:rPr>
              <a:t>Operational safety including operational feedback</a:t>
            </a:r>
            <a:endParaRPr lang="en-US" dirty="0">
              <a:solidFill>
                <a:srgbClr val="3366CC"/>
              </a:solidFill>
              <a:latin typeface="Calibri" pitchFamily="34" charset="0"/>
              <a:cs typeface="Calibri" pitchFamily="34" charset="0"/>
            </a:endParaRPr>
          </a:p>
        </p:txBody>
      </p:sp>
    </p:spTree>
    <p:extLst>
      <p:ext uri="{BB962C8B-B14F-4D97-AF65-F5344CB8AC3E}">
        <p14:creationId xmlns:p14="http://schemas.microsoft.com/office/powerpoint/2010/main" xmlns="" val="19892027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2"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solidFill>
                <a:prstClr val="white"/>
              </a:solidFill>
            </a:endParaRPr>
          </a:p>
        </p:txBody>
      </p:sp>
      <p:sp>
        <p:nvSpPr>
          <p:cNvPr id="11" name="Rectangle 10"/>
          <p:cNvSpPr/>
          <p:nvPr userDrawn="1"/>
        </p:nvSpPr>
        <p:spPr>
          <a:xfrm>
            <a:off x="3"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solidFill>
                <a:prstClr val="white"/>
              </a:solidFill>
            </a:endParaRPr>
          </a:p>
        </p:txBody>
      </p:sp>
      <p:sp>
        <p:nvSpPr>
          <p:cNvPr id="8" name="Rectangle 5"/>
          <p:cNvSpPr>
            <a:spLocks noGrp="1" noChangeArrowheads="1"/>
          </p:cNvSpPr>
          <p:nvPr>
            <p:ph type="dt" sz="half" idx="2"/>
          </p:nvPr>
        </p:nvSpPr>
        <p:spPr bwMode="white">
          <a:xfrm>
            <a:off x="6147692" y="6480000"/>
            <a:ext cx="2326154"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solidFill>
                  <a:srgbClr val="3366CC"/>
                </a:solidFill>
              </a:rPr>
              <a:t>15-26 January - 19-30 March 2018</a:t>
            </a:r>
            <a:endParaRPr lang="en-US" dirty="0">
              <a:solidFill>
                <a:srgbClr val="3366CC"/>
              </a:solidFill>
            </a:endParaRPr>
          </a:p>
        </p:txBody>
      </p:sp>
      <p:sp>
        <p:nvSpPr>
          <p:cNvPr id="9" name="Rectangle 6"/>
          <p:cNvSpPr>
            <a:spLocks noGrp="1" noChangeArrowheads="1"/>
          </p:cNvSpPr>
          <p:nvPr>
            <p:ph type="ftr" sz="quarter" idx="3"/>
          </p:nvPr>
        </p:nvSpPr>
        <p:spPr bwMode="white">
          <a:xfrm>
            <a:off x="1661538" y="6480000"/>
            <a:ext cx="4486154"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0" name="Rectangle 7"/>
          <p:cNvSpPr>
            <a:spLocks noGrp="1" noChangeArrowheads="1"/>
          </p:cNvSpPr>
          <p:nvPr>
            <p:ph type="sldNum" sz="quarter" idx="4"/>
          </p:nvPr>
        </p:nvSpPr>
        <p:spPr bwMode="white">
          <a:xfrm>
            <a:off x="8473847" y="6480000"/>
            <a:ext cx="498462"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solidFill>
                  <a:srgbClr val="3366CC"/>
                </a:solidFill>
              </a:rPr>
              <a:pPr/>
              <a:t>‹#›</a:t>
            </a:fld>
            <a:endParaRPr lang="en-US" dirty="0">
              <a:solidFill>
                <a:srgbClr val="3366CC"/>
              </a:solidFill>
            </a:endParaRPr>
          </a:p>
        </p:txBody>
      </p:sp>
      <p:sp>
        <p:nvSpPr>
          <p:cNvPr id="2" name="Title Placeholder 1"/>
          <p:cNvSpPr>
            <a:spLocks noGrp="1"/>
          </p:cNvSpPr>
          <p:nvPr>
            <p:ph type="title"/>
          </p:nvPr>
        </p:nvSpPr>
        <p:spPr>
          <a:xfrm>
            <a:off x="166154" y="180000"/>
            <a:ext cx="8307692"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66154" y="1259999"/>
            <a:ext cx="8806154"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xmlns="" val="0"/>
              </a:ext>
            </a:extLst>
          </a:blip>
          <a:srcRect/>
          <a:stretch>
            <a:fillRect/>
          </a:stretch>
        </p:blipFill>
        <p:spPr bwMode="auto">
          <a:xfrm>
            <a:off x="8679878" y="180000"/>
            <a:ext cx="427719" cy="565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437507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2"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solidFill>
                <a:prstClr val="white"/>
              </a:solidFill>
            </a:endParaRPr>
          </a:p>
        </p:txBody>
      </p:sp>
      <p:sp>
        <p:nvSpPr>
          <p:cNvPr id="11" name="Rectangle 10"/>
          <p:cNvSpPr/>
          <p:nvPr userDrawn="1"/>
        </p:nvSpPr>
        <p:spPr>
          <a:xfrm>
            <a:off x="2"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solidFill>
                <a:prstClr val="white"/>
              </a:solidFill>
            </a:endParaRPr>
          </a:p>
        </p:txBody>
      </p:sp>
      <p:sp>
        <p:nvSpPr>
          <p:cNvPr id="8" name="Rectangle 5"/>
          <p:cNvSpPr>
            <a:spLocks noGrp="1" noChangeArrowheads="1"/>
          </p:cNvSpPr>
          <p:nvPr>
            <p:ph type="dt" sz="half" idx="2"/>
          </p:nvPr>
        </p:nvSpPr>
        <p:spPr bwMode="white">
          <a:xfrm>
            <a:off x="6147692" y="6480000"/>
            <a:ext cx="2326154"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solidFill>
                  <a:srgbClr val="3366CC"/>
                </a:solidFill>
              </a:rPr>
              <a:t>15-26 January - 19-30 March 2018</a:t>
            </a:r>
            <a:endParaRPr lang="en-US" dirty="0">
              <a:solidFill>
                <a:srgbClr val="3366CC"/>
              </a:solidFill>
            </a:endParaRPr>
          </a:p>
        </p:txBody>
      </p:sp>
      <p:sp>
        <p:nvSpPr>
          <p:cNvPr id="9" name="Rectangle 6"/>
          <p:cNvSpPr>
            <a:spLocks noGrp="1" noChangeArrowheads="1"/>
          </p:cNvSpPr>
          <p:nvPr>
            <p:ph type="ftr" sz="quarter" idx="3"/>
          </p:nvPr>
        </p:nvSpPr>
        <p:spPr bwMode="white">
          <a:xfrm>
            <a:off x="1661538" y="6480000"/>
            <a:ext cx="4486154"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GB" altLang="en-US" b="1" dirty="0" err="1" smtClean="0">
                <a:solidFill>
                  <a:srgbClr val="3366CC"/>
                </a:solidFill>
              </a:rPr>
              <a:t>Siting</a:t>
            </a:r>
            <a:r>
              <a:rPr lang="en-GB" altLang="en-US" b="1" dirty="0" smtClean="0">
                <a:solidFill>
                  <a:srgbClr val="3366CC"/>
                </a:solidFill>
              </a:rPr>
              <a:t> Considerations and Environmental Impact Assessment</a:t>
            </a:r>
            <a:endParaRPr lang="en-US" dirty="0">
              <a:solidFill>
                <a:srgbClr val="3366CC"/>
              </a:solidFill>
            </a:endParaRPr>
          </a:p>
        </p:txBody>
      </p:sp>
      <p:sp>
        <p:nvSpPr>
          <p:cNvPr id="10" name="Rectangle 7"/>
          <p:cNvSpPr>
            <a:spLocks noGrp="1" noChangeArrowheads="1"/>
          </p:cNvSpPr>
          <p:nvPr>
            <p:ph type="sldNum" sz="quarter" idx="4"/>
          </p:nvPr>
        </p:nvSpPr>
        <p:spPr bwMode="white">
          <a:xfrm>
            <a:off x="8473846" y="6480000"/>
            <a:ext cx="498462" cy="2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solidFill>
                  <a:srgbClr val="3366CC"/>
                </a:solidFill>
              </a:rPr>
              <a:pPr/>
              <a:t>‹#›</a:t>
            </a:fld>
            <a:endParaRPr lang="en-US" dirty="0">
              <a:solidFill>
                <a:srgbClr val="3366CC"/>
              </a:solidFill>
            </a:endParaRPr>
          </a:p>
        </p:txBody>
      </p:sp>
      <p:sp>
        <p:nvSpPr>
          <p:cNvPr id="2" name="Title Placeholder 1"/>
          <p:cNvSpPr>
            <a:spLocks noGrp="1"/>
          </p:cNvSpPr>
          <p:nvPr>
            <p:ph type="title"/>
          </p:nvPr>
        </p:nvSpPr>
        <p:spPr>
          <a:xfrm>
            <a:off x="166154" y="180000"/>
            <a:ext cx="8307692"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66154" y="1259999"/>
            <a:ext cx="8806154"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xmlns="" val="0"/>
              </a:ext>
            </a:extLst>
          </a:blip>
          <a:srcRect/>
          <a:stretch>
            <a:fillRect/>
          </a:stretch>
        </p:blipFill>
        <p:spPr bwMode="auto">
          <a:xfrm>
            <a:off x="8679877" y="180000"/>
            <a:ext cx="427719" cy="565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4375079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hyperlink" Target="http://www-pub.iaea.org/book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pub.iaea.org/books/IAEABooks/Catalogu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kern="0" dirty="0" smtClean="0">
                <a:latin typeface="Arial"/>
              </a:rPr>
              <a:t>Operational Safety including Operational Feedback </a:t>
            </a:r>
            <a:r>
              <a:rPr lang="en-GB" sz="2800" kern="0" dirty="0" smtClean="0">
                <a:latin typeface="Arial"/>
              </a:rPr>
              <a:t>(Practical Exercise)</a:t>
            </a:r>
            <a:endParaRPr lang="en-GB" sz="2800" dirty="0"/>
          </a:p>
        </p:txBody>
      </p:sp>
      <p:sp>
        <p:nvSpPr>
          <p:cNvPr id="3" name="Subtitle 2"/>
          <p:cNvSpPr>
            <a:spLocks noGrp="1"/>
          </p:cNvSpPr>
          <p:nvPr>
            <p:ph type="subTitle" idx="1"/>
          </p:nvPr>
        </p:nvSpPr>
        <p:spPr/>
        <p:txBody>
          <a:bodyPr/>
          <a:lstStyle/>
          <a:p>
            <a:r>
              <a:rPr lang="en-US" dirty="0" smtClean="0"/>
              <a:t>Moazzam </a:t>
            </a:r>
            <a:r>
              <a:rPr lang="en-US" dirty="0" err="1" smtClean="0"/>
              <a:t>Shahzad</a:t>
            </a:r>
            <a:endParaRPr lang="hu-HU" dirty="0" smtClean="0"/>
          </a:p>
          <a:p>
            <a:r>
              <a:rPr lang="en-US" dirty="0" smtClean="0"/>
              <a:t>Pakistan Nuclear Regulatory Authority (PNRA) </a:t>
            </a:r>
            <a:endParaRPr lang="hu-HU" dirty="0" smtClean="0"/>
          </a:p>
          <a:p>
            <a:r>
              <a:rPr lang="en-US" dirty="0" smtClean="0"/>
              <a:t>moazzam.shahzad@pnra.org</a:t>
            </a:r>
            <a:endParaRPr lang="en-GB" dirty="0"/>
          </a:p>
        </p:txBody>
      </p:sp>
    </p:spTree>
    <p:extLst>
      <p:ext uri="{BB962C8B-B14F-4D97-AF65-F5344CB8AC3E}">
        <p14:creationId xmlns:p14="http://schemas.microsoft.com/office/powerpoint/2010/main" xmlns="" val="1444074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108" y="180000"/>
            <a:ext cx="8139738" cy="900000"/>
          </a:xfrm>
        </p:spPr>
        <p:txBody>
          <a:bodyPr/>
          <a:lstStyle/>
          <a:p>
            <a:r>
              <a:rPr lang="en-US" dirty="0" smtClean="0">
                <a:solidFill>
                  <a:schemeClr val="tx1">
                    <a:lumMod val="75000"/>
                  </a:schemeClr>
                </a:solidFill>
              </a:rPr>
              <a:t>Introduction</a:t>
            </a:r>
            <a:endParaRPr lang="en-GB" dirty="0">
              <a:solidFill>
                <a:schemeClr val="tx1">
                  <a:lumMod val="75000"/>
                </a:schemeClr>
              </a:solidFill>
            </a:endParaRPr>
          </a:p>
        </p:txBody>
      </p:sp>
      <p:sp>
        <p:nvSpPr>
          <p:cNvPr id="4" name="Date Placeholder 3"/>
          <p:cNvSpPr>
            <a:spLocks noGrp="1"/>
          </p:cNvSpPr>
          <p:nvPr>
            <p:ph type="dt" sz="half" idx="10"/>
          </p:nvPr>
        </p:nvSpPr>
        <p:spPr/>
        <p:txBody>
          <a:bodyPr/>
          <a:lstStyle/>
          <a:p>
            <a:pPr algn="ctr"/>
            <a:r>
              <a:rPr lang="en-US" dirty="0" smtClean="0">
                <a:solidFill>
                  <a:srgbClr val="3366CC"/>
                </a:solidFill>
              </a:rPr>
              <a:t>15-26 January - 19-30 March 2018</a:t>
            </a:r>
            <a:endParaRPr lang="en-US" dirty="0">
              <a:solidFill>
                <a:srgbClr val="3366CC"/>
              </a:solidFill>
            </a:endParaRPr>
          </a:p>
        </p:txBody>
      </p:sp>
      <p:sp>
        <p:nvSpPr>
          <p:cNvPr id="6" name="Slide Number Placeholder 5"/>
          <p:cNvSpPr>
            <a:spLocks noGrp="1"/>
          </p:cNvSpPr>
          <p:nvPr>
            <p:ph type="sldNum" sz="quarter" idx="12"/>
          </p:nvPr>
        </p:nvSpPr>
        <p:spPr/>
        <p:txBody>
          <a:bodyPr/>
          <a:lstStyle/>
          <a:p>
            <a:fld id="{23A0628E-C12F-4F8C-9895-BCD5E30100D3}" type="slidenum">
              <a:rPr lang="en-US" smtClean="0">
                <a:solidFill>
                  <a:srgbClr val="3366CC"/>
                </a:solidFill>
              </a:rPr>
              <a:pPr/>
              <a:t>2</a:t>
            </a:fld>
            <a:endParaRPr lang="en-US" dirty="0">
              <a:solidFill>
                <a:srgbClr val="3366CC"/>
              </a:solidFill>
            </a:endParaRPr>
          </a:p>
        </p:txBody>
      </p:sp>
      <p:sp>
        <p:nvSpPr>
          <p:cNvPr id="8" name="Content Placeholder 2"/>
          <p:cNvSpPr>
            <a:spLocks noGrp="1"/>
          </p:cNvSpPr>
          <p:nvPr>
            <p:ph idx="1"/>
          </p:nvPr>
        </p:nvSpPr>
        <p:spPr>
          <a:xfrm>
            <a:off x="475170" y="1484313"/>
            <a:ext cx="8059230" cy="4535487"/>
          </a:xfrm>
        </p:spPr>
        <p:txBody>
          <a:bodyPr>
            <a:normAutofit fontScale="77500" lnSpcReduction="20000"/>
          </a:bodyPr>
          <a:lstStyle/>
          <a:p>
            <a:pPr marL="358775" indent="-358775"/>
            <a:r>
              <a:rPr lang="en-GB" altLang="en-US" sz="3300" noProof="0" dirty="0" smtClean="0">
                <a:cs typeface="Calibri" pitchFamily="34" charset="0"/>
              </a:rPr>
              <a:t>Participants from </a:t>
            </a:r>
            <a:r>
              <a:rPr lang="en-GB" altLang="en-US" sz="3300" dirty="0">
                <a:cs typeface="Calibri" pitchFamily="34" charset="0"/>
              </a:rPr>
              <a:t>different countries (which they represent) </a:t>
            </a:r>
            <a:r>
              <a:rPr lang="en-GB" altLang="en-US" sz="3300" noProof="0" dirty="0" smtClean="0">
                <a:cs typeface="Calibri" pitchFamily="34" charset="0"/>
              </a:rPr>
              <a:t>should be divided into groups – presuming it is </a:t>
            </a:r>
            <a:r>
              <a:rPr lang="en-GB" altLang="en-US" sz="3300" b="1" noProof="0" dirty="0" smtClean="0">
                <a:solidFill>
                  <a:schemeClr val="accent1">
                    <a:lumMod val="75000"/>
                  </a:schemeClr>
                </a:solidFill>
                <a:cs typeface="Calibri" pitchFamily="34" charset="0"/>
              </a:rPr>
              <a:t>an international course</a:t>
            </a:r>
            <a:r>
              <a:rPr lang="en-GB" altLang="en-US" sz="3300" b="1" noProof="0" dirty="0" smtClean="0">
                <a:solidFill>
                  <a:srgbClr val="654A15"/>
                </a:solidFill>
                <a:cs typeface="Calibri" pitchFamily="34" charset="0"/>
              </a:rPr>
              <a:t>. </a:t>
            </a:r>
          </a:p>
          <a:p>
            <a:pPr marL="358775" indent="-358775"/>
            <a:endParaRPr lang="en-GB" altLang="en-US" sz="3300" b="1" noProof="0" dirty="0" smtClean="0">
              <a:solidFill>
                <a:srgbClr val="654A15"/>
              </a:solidFill>
              <a:cs typeface="Calibri" pitchFamily="34" charset="0"/>
            </a:endParaRPr>
          </a:p>
          <a:p>
            <a:pPr marL="358775" indent="-358775"/>
            <a:r>
              <a:rPr lang="en-GB" altLang="en-US" sz="3300" noProof="0" dirty="0" smtClean="0">
                <a:cs typeface="Calibri" pitchFamily="34" charset="0"/>
              </a:rPr>
              <a:t>If it is a </a:t>
            </a:r>
            <a:r>
              <a:rPr lang="en-GB" altLang="en-US" sz="3300" b="1" noProof="0" dirty="0" smtClean="0">
                <a:solidFill>
                  <a:schemeClr val="accent1">
                    <a:lumMod val="75000"/>
                  </a:schemeClr>
                </a:solidFill>
                <a:cs typeface="Calibri" pitchFamily="34" charset="0"/>
              </a:rPr>
              <a:t>national course</a:t>
            </a:r>
            <a:r>
              <a:rPr lang="en-GB" altLang="en-US" sz="3300" b="1" noProof="0" dirty="0" smtClean="0">
                <a:solidFill>
                  <a:srgbClr val="654A15"/>
                </a:solidFill>
                <a:cs typeface="Calibri" pitchFamily="34" charset="0"/>
              </a:rPr>
              <a:t>, </a:t>
            </a:r>
            <a:r>
              <a:rPr lang="en-GB" altLang="en-US" sz="3300" noProof="0" dirty="0" smtClean="0">
                <a:cs typeface="Calibri" pitchFamily="34" charset="0"/>
              </a:rPr>
              <a:t>participants should be divided into groups. If possible, regulators, operators and representatives from the industry should be in mixed groups to make the maximize exchange of information between them. Also it is a learning opportunity for them to have a different </a:t>
            </a:r>
            <a:r>
              <a:rPr lang="en-GB" altLang="en-US" sz="3300" dirty="0">
                <a:cs typeface="Calibri" pitchFamily="34" charset="0"/>
              </a:rPr>
              <a:t>perspectives.</a:t>
            </a:r>
          </a:p>
          <a:p>
            <a:pPr marL="358775" indent="-358775"/>
            <a:endParaRPr lang="en-GB" altLang="en-US" sz="3300" noProof="0" dirty="0" smtClean="0">
              <a:cs typeface="Calibri" pitchFamily="34" charset="0"/>
            </a:endParaRPr>
          </a:p>
          <a:p>
            <a:pPr marL="358775" indent="-358775"/>
            <a:r>
              <a:rPr lang="en-GB" altLang="en-US" sz="3300" noProof="0" dirty="0" smtClean="0">
                <a:cs typeface="Calibri" pitchFamily="34" charset="0"/>
              </a:rPr>
              <a:t>All the groups will participate in addressing all </a:t>
            </a:r>
            <a:r>
              <a:rPr lang="en-GB" altLang="en-US" sz="3300" b="1" noProof="0" dirty="0" smtClean="0">
                <a:solidFill>
                  <a:schemeClr val="accent1">
                    <a:lumMod val="75000"/>
                  </a:schemeClr>
                </a:solidFill>
                <a:cs typeface="Calibri" pitchFamily="34" charset="0"/>
              </a:rPr>
              <a:t>the topics</a:t>
            </a:r>
            <a:r>
              <a:rPr lang="en-GB" altLang="en-US" sz="3300" noProof="0" dirty="0" smtClean="0">
                <a:solidFill>
                  <a:schemeClr val="accent1">
                    <a:lumMod val="75000"/>
                  </a:schemeClr>
                </a:solidFill>
                <a:cs typeface="Calibri" pitchFamily="34" charset="0"/>
              </a:rPr>
              <a:t> </a:t>
            </a:r>
            <a:r>
              <a:rPr lang="en-GB" altLang="en-US" sz="3300" noProof="0" dirty="0" smtClean="0">
                <a:cs typeface="Calibri" pitchFamily="34" charset="0"/>
              </a:rPr>
              <a:t>and prepare a short presentation at the end of session.</a:t>
            </a:r>
          </a:p>
          <a:p>
            <a:pPr marL="457200" lvl="1" indent="0">
              <a:buNone/>
              <a:defRPr/>
            </a:pPr>
            <a:endParaRPr lang="en-GB" noProof="0" dirty="0" smtClean="0"/>
          </a:p>
          <a:p>
            <a:pPr lvl="3"/>
            <a:endParaRPr lang="en-GB" noProof="0" dirty="0" smtClean="0"/>
          </a:p>
          <a:p>
            <a:endParaRPr lang="en-GB" noProof="0" dirty="0"/>
          </a:p>
        </p:txBody>
      </p:sp>
    </p:spTree>
    <p:extLst>
      <p:ext uri="{BB962C8B-B14F-4D97-AF65-F5344CB8AC3E}">
        <p14:creationId xmlns:p14="http://schemas.microsoft.com/office/powerpoint/2010/main" xmlns="" val="3015988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016646" cy="900000"/>
          </a:xfrm>
        </p:spPr>
        <p:txBody>
          <a:bodyPr/>
          <a:lstStyle/>
          <a:p>
            <a:r>
              <a:rPr lang="en-GB" dirty="0" smtClean="0"/>
              <a:t>Use of IAEA Safety </a:t>
            </a:r>
            <a:r>
              <a:rPr lang="en-GB" dirty="0" smtClean="0"/>
              <a:t>Standards</a:t>
            </a:r>
            <a:endParaRPr lang="en-GB" dirty="0"/>
          </a:p>
        </p:txBody>
      </p:sp>
      <p:sp>
        <p:nvSpPr>
          <p:cNvPr id="3" name="Content Placeholder 2"/>
          <p:cNvSpPr>
            <a:spLocks noGrp="1"/>
          </p:cNvSpPr>
          <p:nvPr>
            <p:ph idx="1"/>
          </p:nvPr>
        </p:nvSpPr>
        <p:spPr/>
        <p:txBody>
          <a:bodyPr>
            <a:normAutofit/>
          </a:bodyPr>
          <a:lstStyle/>
          <a:p>
            <a:r>
              <a:rPr lang="en-GB" sz="2400" dirty="0" smtClean="0"/>
              <a:t>Different topics of </a:t>
            </a:r>
            <a:r>
              <a:rPr lang="en-GB" sz="2400" b="1" dirty="0" smtClean="0">
                <a:solidFill>
                  <a:schemeClr val="accent1">
                    <a:lumMod val="75000"/>
                  </a:schemeClr>
                </a:solidFill>
              </a:rPr>
              <a:t>Operational safety</a:t>
            </a:r>
            <a:r>
              <a:rPr lang="en-GB" sz="2400" b="1" dirty="0" smtClean="0">
                <a:solidFill>
                  <a:srgbClr val="654A15"/>
                </a:solidFill>
              </a:rPr>
              <a:t>:</a:t>
            </a:r>
          </a:p>
          <a:p>
            <a:pPr lvl="1"/>
            <a:r>
              <a:rPr lang="en-GB" sz="2400" dirty="0"/>
              <a:t>Leadership</a:t>
            </a:r>
            <a:r>
              <a:rPr lang="en-GB" sz="2400" dirty="0" smtClean="0"/>
              <a:t> and Management;</a:t>
            </a:r>
          </a:p>
          <a:p>
            <a:pPr lvl="1"/>
            <a:r>
              <a:rPr lang="en-GB" sz="2400" dirty="0"/>
              <a:t>Training and </a:t>
            </a:r>
            <a:r>
              <a:rPr lang="en-GB" sz="2400" dirty="0" smtClean="0"/>
              <a:t>Qualifications;</a:t>
            </a:r>
          </a:p>
          <a:p>
            <a:pPr lvl="1"/>
            <a:r>
              <a:rPr lang="en-GB" sz="2400" dirty="0" smtClean="0"/>
              <a:t>Operations;</a:t>
            </a:r>
          </a:p>
          <a:p>
            <a:pPr lvl="1"/>
            <a:r>
              <a:rPr lang="en-GB" sz="2400" dirty="0" smtClean="0"/>
              <a:t>Operational </a:t>
            </a:r>
            <a:r>
              <a:rPr lang="en-GB" sz="2400" dirty="0"/>
              <a:t>Experience </a:t>
            </a:r>
            <a:r>
              <a:rPr lang="en-GB" sz="2400" dirty="0" smtClean="0"/>
              <a:t>Feedback;</a:t>
            </a:r>
          </a:p>
          <a:p>
            <a:pPr lvl="1"/>
            <a:r>
              <a:rPr lang="en-GB" sz="2400" dirty="0" smtClean="0"/>
              <a:t>Radiation Protection;</a:t>
            </a:r>
          </a:p>
          <a:p>
            <a:pPr lvl="1"/>
            <a:r>
              <a:rPr lang="en-GB" sz="2400" dirty="0" smtClean="0"/>
              <a:t>Commissioning;</a:t>
            </a:r>
          </a:p>
          <a:p>
            <a:pPr lvl="1"/>
            <a:r>
              <a:rPr lang="en-GB" sz="2400" dirty="0" smtClean="0"/>
              <a:t>Decommissioning;</a:t>
            </a:r>
          </a:p>
          <a:p>
            <a:pPr lvl="1"/>
            <a:endParaRPr lang="en-GB" b="1" dirty="0" smtClean="0"/>
          </a:p>
          <a:p>
            <a:pPr lvl="1"/>
            <a:endParaRPr lang="en-GB" b="1" dirty="0" smtClean="0"/>
          </a:p>
          <a:p>
            <a:pPr lvl="1"/>
            <a:endParaRPr lang="en-GB"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3</a:t>
            </a:fld>
            <a:endParaRPr lang="sl-SI" dirty="0"/>
          </a:p>
        </p:txBody>
      </p:sp>
    </p:spTree>
    <p:custDataLst>
      <p:tags r:id="rId1"/>
    </p:custDataLst>
    <p:extLst>
      <p:ext uri="{BB962C8B-B14F-4D97-AF65-F5344CB8AC3E}">
        <p14:creationId xmlns="" xmlns:p14="http://schemas.microsoft.com/office/powerpoint/2010/main" val="2452785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4294967295"/>
          </p:nvPr>
        </p:nvSpPr>
        <p:spPr bwMode="auto">
          <a:xfrm>
            <a:off x="457200" y="1447800"/>
            <a:ext cx="8229599" cy="47244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fontScale="92500" lnSpcReduction="10000"/>
          </a:bodyPr>
          <a:lstStyle/>
          <a:p>
            <a:pPr>
              <a:spcAft>
                <a:spcPts val="600"/>
              </a:spcAft>
            </a:pPr>
            <a:r>
              <a:rPr lang="en-GB" altLang="en-US" sz="2800" dirty="0" smtClean="0"/>
              <a:t>Different topics of operational safety as mentioned in the last slide will be distributed among different  groups (maximum no. of topic per group should not be more than 3).</a:t>
            </a:r>
          </a:p>
          <a:p>
            <a:pPr>
              <a:spcAft>
                <a:spcPts val="600"/>
              </a:spcAft>
            </a:pPr>
            <a:r>
              <a:rPr lang="en-GB" altLang="en-US" sz="2800" dirty="0" smtClean="0"/>
              <a:t>In case of availability of Internet each group will be asked to visit the IAEA website </a:t>
            </a:r>
            <a:r>
              <a:rPr lang="en-GB" altLang="en-US" sz="2800" dirty="0" smtClean="0">
                <a:hlinkClick r:id="rId3"/>
              </a:rPr>
              <a:t>http://www-pub.iaea.org/books/</a:t>
            </a:r>
            <a:r>
              <a:rPr lang="en-GB" altLang="en-US" sz="2800" dirty="0" smtClean="0"/>
              <a:t> and search the IAEA Safety Standard Catalogue/brochure .</a:t>
            </a:r>
          </a:p>
          <a:p>
            <a:pPr>
              <a:spcAft>
                <a:spcPts val="600"/>
              </a:spcAft>
            </a:pPr>
            <a:r>
              <a:rPr lang="en-GB" altLang="en-US" sz="2800" dirty="0" smtClean="0"/>
              <a:t>In case of non-availability of  internet, the lecturer/presenter will download the latest version of IAEA Safety Standard Catalogue/brochure from </a:t>
            </a:r>
            <a:r>
              <a:rPr lang="en-GB" altLang="en-US" sz="2800" dirty="0" smtClean="0">
                <a:hlinkClick r:id="rId4"/>
              </a:rPr>
              <a:t>http://www-pub.iaea.org/books/IAEABooks/Catalogue</a:t>
            </a:r>
            <a:r>
              <a:rPr lang="en-GB" altLang="en-US" sz="2800" dirty="0" smtClean="0"/>
              <a:t> and </a:t>
            </a:r>
            <a:r>
              <a:rPr lang="en-GB" altLang="en-US" sz="2800" dirty="0" smtClean="0"/>
              <a:t>give  it in memory stick to </a:t>
            </a:r>
            <a:r>
              <a:rPr lang="en-GB" altLang="en-US" sz="2800" dirty="0" smtClean="0"/>
              <a:t>the participants. </a:t>
            </a:r>
          </a:p>
          <a:p>
            <a:pPr marL="358775" indent="-358775" eaLnBrk="1" hangingPunct="1"/>
            <a:endParaRPr lang="en-GB" altLang="en-US" sz="2000" noProof="0" dirty="0" smtClean="0"/>
          </a:p>
          <a:p>
            <a:pPr marL="358775" indent="-358775" eaLnBrk="1" hangingPunct="1"/>
            <a:endParaRPr lang="en-GB" altLang="en-US" noProof="0" dirty="0" smtClean="0"/>
          </a:p>
          <a:p>
            <a:pPr marL="358775" indent="-358775" eaLnBrk="1" hangingPunct="1"/>
            <a:endParaRPr lang="en-GB" altLang="en-US" noProof="0" dirty="0" smtClean="0"/>
          </a:p>
        </p:txBody>
      </p:sp>
      <p:sp>
        <p:nvSpPr>
          <p:cNvPr id="4" name="Slide Number Placeholder 3"/>
          <p:cNvSpPr txBox="1">
            <a:spLocks noGrp="1"/>
          </p:cNvSpPr>
          <p:nvPr/>
        </p:nvSpPr>
        <p:spPr>
          <a:xfrm>
            <a:off x="8339138" y="188913"/>
            <a:ext cx="588962" cy="368300"/>
          </a:xfrm>
          <a:prstGeom prst="rect">
            <a:avLst/>
          </a:prstGeom>
          <a:noFill/>
        </p:spPr>
        <p:txBody>
          <a:bodyPr lIns="36000" tIns="36000" rIns="36000" bIns="3600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r" eaLnBrk="1" hangingPunct="1">
              <a:lnSpc>
                <a:spcPct val="100000"/>
              </a:lnSpc>
              <a:buClrTx/>
              <a:buSzTx/>
              <a:buFontTx/>
              <a:buNone/>
            </a:pPr>
            <a:fld id="{23376564-8EBE-4428-AA85-B4226A8C9DA3}" type="slidenum">
              <a:rPr lang="sl-SI" altLang="en-US" sz="1200">
                <a:solidFill>
                  <a:srgbClr val="898989"/>
                </a:solidFill>
              </a:rPr>
              <a:pPr algn="r" eaLnBrk="1" hangingPunct="1">
                <a:lnSpc>
                  <a:spcPct val="100000"/>
                </a:lnSpc>
                <a:buClrTx/>
                <a:buSzTx/>
                <a:buFontTx/>
                <a:buNone/>
              </a:pPr>
              <a:t>4</a:t>
            </a:fld>
            <a:endParaRPr lang="sl-SI" altLang="en-US" sz="1200">
              <a:solidFill>
                <a:srgbClr val="898989"/>
              </a:solidFill>
            </a:endParaRPr>
          </a:p>
        </p:txBody>
      </p:sp>
      <p:sp>
        <p:nvSpPr>
          <p:cNvPr id="5" name="Title 1"/>
          <p:cNvSpPr>
            <a:spLocks noGrp="1"/>
          </p:cNvSpPr>
          <p:nvPr>
            <p:ph type="title"/>
          </p:nvPr>
        </p:nvSpPr>
        <p:spPr>
          <a:xfrm>
            <a:off x="457200" y="180000"/>
            <a:ext cx="8016646" cy="900000"/>
          </a:xfrm>
        </p:spPr>
        <p:txBody>
          <a:bodyPr/>
          <a:lstStyle/>
          <a:p>
            <a:r>
              <a:rPr lang="en-GB" dirty="0" smtClean="0"/>
              <a:t>Use of IAEA Safety </a:t>
            </a:r>
            <a:r>
              <a:rPr lang="en-GB" dirty="0" smtClean="0"/>
              <a:t>Standards</a:t>
            </a:r>
            <a:endParaRPr lang="en-GB" dirty="0"/>
          </a:p>
        </p:txBody>
      </p:sp>
    </p:spTree>
    <p:extLst>
      <p:ext uri="{BB962C8B-B14F-4D97-AF65-F5344CB8AC3E}">
        <p14:creationId xmlns:p14="http://schemas.microsoft.com/office/powerpoint/2010/main" xmlns="" val="3007472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457200" y="180000"/>
            <a:ext cx="8016646" cy="900000"/>
          </a:xfrm>
        </p:spPr>
        <p:txBody>
          <a:bodyPr/>
          <a:lstStyle/>
          <a:p>
            <a:r>
              <a:rPr lang="en-GB" dirty="0" smtClean="0"/>
              <a:t>Use of IAEA Safety </a:t>
            </a:r>
            <a:r>
              <a:rPr lang="en-GB" dirty="0" smtClean="0"/>
              <a:t>Standards</a:t>
            </a:r>
            <a:endParaRPr lang="en-GB" altLang="en-US" noProof="0" dirty="0" smtClean="0"/>
          </a:p>
        </p:txBody>
      </p:sp>
      <p:sp>
        <p:nvSpPr>
          <p:cNvPr id="15363" name="Content Placeholder 2"/>
          <p:cNvSpPr>
            <a:spLocks noGrp="1"/>
          </p:cNvSpPr>
          <p:nvPr>
            <p:ph idx="4294967295"/>
          </p:nvPr>
        </p:nvSpPr>
        <p:spPr bwMode="auto">
          <a:xfrm>
            <a:off x="457200" y="1447800"/>
            <a:ext cx="8453437" cy="467995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lnSpcReduction="10000"/>
          </a:bodyPr>
          <a:lstStyle/>
          <a:p>
            <a:pPr>
              <a:spcAft>
                <a:spcPts val="600"/>
              </a:spcAft>
            </a:pPr>
            <a:r>
              <a:rPr lang="en-GB" altLang="en-US" sz="2700" dirty="0" smtClean="0"/>
              <a:t>Each group compiles a </a:t>
            </a:r>
            <a:r>
              <a:rPr lang="en-GB" altLang="en-US" sz="2700" b="1" dirty="0" smtClean="0">
                <a:solidFill>
                  <a:schemeClr val="accent4">
                    <a:lumMod val="75000"/>
                  </a:schemeClr>
                </a:solidFill>
              </a:rPr>
              <a:t>list of </a:t>
            </a:r>
            <a:r>
              <a:rPr lang="en-GB" altLang="en-US" sz="2700" b="1" dirty="0" smtClean="0">
                <a:solidFill>
                  <a:schemeClr val="accent4">
                    <a:lumMod val="75000"/>
                  </a:schemeClr>
                </a:solidFill>
              </a:rPr>
              <a:t> </a:t>
            </a:r>
            <a:r>
              <a:rPr lang="en-GB" altLang="en-US" sz="2700" b="1" dirty="0" smtClean="0">
                <a:solidFill>
                  <a:schemeClr val="accent4">
                    <a:lumMod val="75000"/>
                  </a:schemeClr>
                </a:solidFill>
              </a:rPr>
              <a:t>IAEA </a:t>
            </a:r>
            <a:r>
              <a:rPr lang="en-GB" altLang="en-US" sz="2700" b="1" dirty="0" smtClean="0">
                <a:solidFill>
                  <a:schemeClr val="accent4">
                    <a:lumMod val="75000"/>
                  </a:schemeClr>
                </a:solidFill>
              </a:rPr>
              <a:t>safety requirements </a:t>
            </a:r>
            <a:r>
              <a:rPr lang="en-GB" altLang="en-US" sz="2700" dirty="0" smtClean="0">
                <a:solidFill>
                  <a:schemeClr val="accent6">
                    <a:lumMod val="10000"/>
                  </a:schemeClr>
                </a:solidFill>
              </a:rPr>
              <a:t>(title of publication in which requirements</a:t>
            </a:r>
            <a:r>
              <a:rPr lang="en-GB" altLang="en-US" sz="2700" dirty="0" smtClean="0">
                <a:solidFill>
                  <a:schemeClr val="accent6">
                    <a:lumMod val="10000"/>
                  </a:schemeClr>
                </a:solidFill>
              </a:rPr>
              <a:t> are given </a:t>
            </a:r>
            <a:r>
              <a:rPr lang="en-GB" altLang="en-US" sz="2700" dirty="0" smtClean="0">
                <a:solidFill>
                  <a:schemeClr val="accent6">
                    <a:lumMod val="10000"/>
                  </a:schemeClr>
                </a:solidFill>
              </a:rPr>
              <a:t>) </a:t>
            </a:r>
            <a:r>
              <a:rPr lang="en-GB" altLang="en-US" sz="2700" b="1" dirty="0" smtClean="0">
                <a:solidFill>
                  <a:schemeClr val="accent4">
                    <a:lumMod val="75000"/>
                  </a:schemeClr>
                </a:solidFill>
              </a:rPr>
              <a:t>and subsequent </a:t>
            </a:r>
            <a:r>
              <a:rPr lang="en-GB" altLang="en-US" sz="2700" b="1" dirty="0" smtClean="0">
                <a:solidFill>
                  <a:schemeClr val="accent4">
                    <a:lumMod val="75000"/>
                  </a:schemeClr>
                </a:solidFill>
              </a:rPr>
              <a:t>guides </a:t>
            </a:r>
            <a:r>
              <a:rPr lang="en-GB" altLang="en-US" sz="2700" dirty="0" smtClean="0">
                <a:solidFill>
                  <a:schemeClr val="accent6">
                    <a:lumMod val="10000"/>
                  </a:schemeClr>
                </a:solidFill>
              </a:rPr>
              <a:t>(title of publication in which </a:t>
            </a:r>
            <a:r>
              <a:rPr lang="en-GB" altLang="en-US" sz="2700" dirty="0" smtClean="0">
                <a:solidFill>
                  <a:schemeClr val="accent6">
                    <a:lumMod val="10000"/>
                  </a:schemeClr>
                </a:solidFill>
              </a:rPr>
              <a:t>guidance  is </a:t>
            </a:r>
            <a:r>
              <a:rPr lang="en-GB" altLang="en-US" sz="2700" dirty="0" smtClean="0">
                <a:solidFill>
                  <a:schemeClr val="accent6">
                    <a:lumMod val="10000"/>
                  </a:schemeClr>
                </a:solidFill>
              </a:rPr>
              <a:t>given ) </a:t>
            </a:r>
            <a:r>
              <a:rPr lang="en-GB" altLang="en-US" sz="2700" b="1" dirty="0" smtClean="0">
                <a:solidFill>
                  <a:schemeClr val="accent4">
                    <a:lumMod val="75000"/>
                  </a:schemeClr>
                </a:solidFill>
              </a:rPr>
              <a:t>that are </a:t>
            </a:r>
            <a:r>
              <a:rPr lang="en-GB" altLang="en-US" sz="2700" dirty="0" smtClean="0"/>
              <a:t>applicable </a:t>
            </a:r>
            <a:r>
              <a:rPr lang="en-GB" altLang="en-US" sz="2700" dirty="0" smtClean="0"/>
              <a:t>for their assigned operational safety topic.</a:t>
            </a:r>
          </a:p>
          <a:p>
            <a:pPr>
              <a:spcAft>
                <a:spcPts val="600"/>
              </a:spcAft>
            </a:pPr>
            <a:r>
              <a:rPr lang="en-GB" altLang="en-US" sz="2700" dirty="0" smtClean="0"/>
              <a:t>Each group  then prepare a brief including objective and scope of their selected list of</a:t>
            </a:r>
            <a:r>
              <a:rPr lang="en-GB" altLang="en-US" sz="2700" b="1" dirty="0" smtClean="0">
                <a:solidFill>
                  <a:schemeClr val="accent4">
                    <a:lumMod val="75000"/>
                  </a:schemeClr>
                </a:solidFill>
              </a:rPr>
              <a:t> </a:t>
            </a:r>
            <a:r>
              <a:rPr lang="en-GB" altLang="en-US" sz="2700" b="1" dirty="0" smtClean="0">
                <a:solidFill>
                  <a:schemeClr val="accent4">
                    <a:lumMod val="75000"/>
                  </a:schemeClr>
                </a:solidFill>
              </a:rPr>
              <a:t>IAEA safety standards </a:t>
            </a:r>
            <a:r>
              <a:rPr lang="en-GB" altLang="en-US" sz="2700" dirty="0" smtClean="0"/>
              <a:t>available </a:t>
            </a:r>
            <a:r>
              <a:rPr lang="en-GB" altLang="en-US" sz="2700" dirty="0" smtClean="0"/>
              <a:t>on their </a:t>
            </a:r>
            <a:r>
              <a:rPr lang="en-GB" altLang="en-US" sz="2700" dirty="0" smtClean="0"/>
              <a:t>assigned topic  </a:t>
            </a:r>
            <a:r>
              <a:rPr lang="en-GB" altLang="en-US" sz="2700" b="1" dirty="0" smtClean="0">
                <a:solidFill>
                  <a:schemeClr val="accent4">
                    <a:lumMod val="75000"/>
                  </a:schemeClr>
                </a:solidFill>
              </a:rPr>
              <a:t>. </a:t>
            </a:r>
            <a:endParaRPr lang="en-GB" altLang="en-US" sz="2700" noProof="0" dirty="0" smtClean="0"/>
          </a:p>
          <a:p>
            <a:pPr marL="360000" indent="-360000">
              <a:lnSpc>
                <a:spcPct val="100000"/>
              </a:lnSpc>
              <a:spcBef>
                <a:spcPts val="600"/>
              </a:spcBef>
              <a:spcAft>
                <a:spcPts val="600"/>
              </a:spcAft>
            </a:pPr>
            <a:r>
              <a:rPr lang="en-GB" altLang="en-US" sz="2700" noProof="0" dirty="0" smtClean="0"/>
              <a:t>After 25 minutes , each group</a:t>
            </a:r>
            <a:r>
              <a:rPr lang="en-GB" altLang="en-US" sz="2700" b="1" noProof="0" dirty="0" smtClean="0">
                <a:solidFill>
                  <a:srgbClr val="654A15"/>
                </a:solidFill>
              </a:rPr>
              <a:t> </a:t>
            </a:r>
            <a:r>
              <a:rPr lang="en-GB" altLang="en-US" sz="2700" b="1" noProof="0" dirty="0" smtClean="0">
                <a:solidFill>
                  <a:schemeClr val="accent4">
                    <a:lumMod val="75000"/>
                  </a:schemeClr>
                </a:solidFill>
              </a:rPr>
              <a:t>presents</a:t>
            </a:r>
            <a:r>
              <a:rPr lang="en-GB" altLang="en-US" sz="2700" noProof="0" dirty="0" smtClean="0"/>
              <a:t> their list of </a:t>
            </a:r>
            <a:r>
              <a:rPr lang="en-GB" altLang="en-US" sz="2700" noProof="0" dirty="0" smtClean="0"/>
              <a:t>standard along </a:t>
            </a:r>
            <a:r>
              <a:rPr lang="en-GB" altLang="en-US" sz="2700" noProof="0" dirty="0" smtClean="0"/>
              <a:t>with its brief</a:t>
            </a:r>
            <a:r>
              <a:rPr lang="en-GB" altLang="en-US" sz="2700" dirty="0" smtClean="0"/>
              <a:t>.</a:t>
            </a:r>
            <a:endParaRPr lang="en-GB" altLang="en-US" sz="2700" noProof="0" dirty="0" smtClean="0"/>
          </a:p>
          <a:p>
            <a:pPr marL="360000" indent="-360000">
              <a:lnSpc>
                <a:spcPct val="100000"/>
              </a:lnSpc>
              <a:spcBef>
                <a:spcPts val="600"/>
              </a:spcBef>
              <a:spcAft>
                <a:spcPts val="600"/>
              </a:spcAft>
            </a:pPr>
            <a:r>
              <a:rPr lang="en-GB" altLang="en-US" sz="2700" noProof="0" dirty="0" smtClean="0"/>
              <a:t>The </a:t>
            </a:r>
            <a:r>
              <a:rPr lang="en-GB" altLang="en-US" sz="2700" b="1" noProof="0" dirty="0" smtClean="0">
                <a:solidFill>
                  <a:schemeClr val="accent4">
                    <a:lumMod val="75000"/>
                  </a:schemeClr>
                </a:solidFill>
              </a:rPr>
              <a:t>differences</a:t>
            </a:r>
            <a:r>
              <a:rPr lang="en-GB" altLang="en-US" sz="2700" noProof="0" dirty="0" smtClean="0"/>
              <a:t> are discussed.</a:t>
            </a:r>
          </a:p>
          <a:p>
            <a:pPr marL="358775" indent="-358775" eaLnBrk="1" hangingPunct="1"/>
            <a:endParaRPr lang="en-GB" altLang="en-US" noProof="0" dirty="0" smtClean="0"/>
          </a:p>
          <a:p>
            <a:pPr marL="358775" indent="-358775" eaLnBrk="1" hangingPunct="1"/>
            <a:endParaRPr lang="en-GB" altLang="en-US" noProof="0" dirty="0" smtClean="0"/>
          </a:p>
        </p:txBody>
      </p:sp>
      <p:sp>
        <p:nvSpPr>
          <p:cNvPr id="4" name="Slide Number Placeholder 3"/>
          <p:cNvSpPr txBox="1">
            <a:spLocks noGrp="1"/>
          </p:cNvSpPr>
          <p:nvPr/>
        </p:nvSpPr>
        <p:spPr>
          <a:xfrm>
            <a:off x="8339138" y="188913"/>
            <a:ext cx="588962" cy="368300"/>
          </a:xfrm>
          <a:prstGeom prst="rect">
            <a:avLst/>
          </a:prstGeom>
          <a:noFill/>
        </p:spPr>
        <p:txBody>
          <a:bodyPr lIns="36000" tIns="36000" rIns="36000" bIns="3600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80000"/>
              </a:lnSpc>
              <a:spcBef>
                <a:spcPct val="0"/>
              </a:spcBef>
              <a:spcAft>
                <a:spcPct val="0"/>
              </a:spcAft>
              <a:buClr>
                <a:srgbClr val="3366CC"/>
              </a:buClr>
              <a:buSzPct val="10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r" eaLnBrk="1" hangingPunct="1">
              <a:lnSpc>
                <a:spcPct val="100000"/>
              </a:lnSpc>
              <a:buClrTx/>
              <a:buSzTx/>
              <a:buFontTx/>
              <a:buNone/>
            </a:pPr>
            <a:fld id="{23376564-8EBE-4428-AA85-B4226A8C9DA3}" type="slidenum">
              <a:rPr lang="sl-SI" altLang="en-US" sz="1200">
                <a:solidFill>
                  <a:srgbClr val="898989"/>
                </a:solidFill>
              </a:rPr>
              <a:pPr algn="r" eaLnBrk="1" hangingPunct="1">
                <a:lnSpc>
                  <a:spcPct val="100000"/>
                </a:lnSpc>
                <a:buClrTx/>
                <a:buSzTx/>
                <a:buFontTx/>
                <a:buNone/>
              </a:pPr>
              <a:t>5</a:t>
            </a:fld>
            <a:endParaRPr lang="sl-SI" altLang="en-US" sz="1200">
              <a:solidFill>
                <a:srgbClr val="898989"/>
              </a:solidFill>
            </a:endParaRPr>
          </a:p>
        </p:txBody>
      </p:sp>
    </p:spTree>
    <p:extLst>
      <p:ext uri="{BB962C8B-B14F-4D97-AF65-F5344CB8AC3E}">
        <p14:creationId xmlns:p14="http://schemas.microsoft.com/office/powerpoint/2010/main" xmlns="" val="3007472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p:txBody>
          <a:bodyPr/>
          <a:lstStyle/>
          <a:p>
            <a:pPr algn="ctr"/>
            <a:r>
              <a:rPr lang="hu-HU" dirty="0" smtClean="0"/>
              <a:t>Use this box for any </a:t>
            </a:r>
            <a:r>
              <a:rPr lang="hu-HU" dirty="0"/>
              <a:t>additional message</a:t>
            </a:r>
            <a:endParaRPr lang="en-GB" dirty="0"/>
          </a:p>
        </p:txBody>
      </p:sp>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xmlns="" val="23163842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1_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6CD65D-2F0D-486A-BFFF-415ADBBE83D1}"/>
</file>

<file path=customXml/itemProps2.xml><?xml version="1.0" encoding="utf-8"?>
<ds:datastoreItem xmlns:ds="http://schemas.openxmlformats.org/officeDocument/2006/customXml" ds:itemID="{C11F300C-4266-4044-B9DF-731A878DDE60}"/>
</file>

<file path=customXml/itemProps3.xml><?xml version="1.0" encoding="utf-8"?>
<ds:datastoreItem xmlns:ds="http://schemas.openxmlformats.org/officeDocument/2006/customXml" ds:itemID="{94DA20D7-4512-48A7-876A-D3D4033FB6D3}"/>
</file>

<file path=docProps/app.xml><?xml version="1.0" encoding="utf-8"?>
<Properties xmlns="http://schemas.openxmlformats.org/officeDocument/2006/extended-properties" xmlns:vt="http://schemas.openxmlformats.org/officeDocument/2006/docPropsVTypes">
  <TotalTime>233</TotalTime>
  <Words>591</Words>
  <Application>Microsoft Office PowerPoint</Application>
  <PresentationFormat>On-screen Show (4:3)</PresentationFormat>
  <Paragraphs>60</Paragraphs>
  <Slides>6</Slides>
  <Notes>5</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1_Office Theme</vt:lpstr>
      <vt:lpstr>2_Office Theme</vt:lpstr>
      <vt:lpstr>Operational Safety including Operational Feedback (Practical Exercise)</vt:lpstr>
      <vt:lpstr>Introduction</vt:lpstr>
      <vt:lpstr>Use of IAEA Safety Standards</vt:lpstr>
      <vt:lpstr>Use of IAEA Safety Standards</vt:lpstr>
      <vt:lpstr>Use of IAEA Safety Standards</vt:lpstr>
      <vt:lpstr>Use this box for any additional message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Operational Safety including Operational Feedback (Practical Exercise)</dc:title>
  <dc:creator>Moazzam Shahzad</dc:creator>
  <cp:lastModifiedBy>Moazzam</cp:lastModifiedBy>
  <cp:revision>23</cp:revision>
  <dcterms:created xsi:type="dcterms:W3CDTF">2006-08-16T00:00:00Z</dcterms:created>
  <dcterms:modified xsi:type="dcterms:W3CDTF">2018-02-25T07:54:35Z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